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61" r:id="rId12"/>
    <p:sldId id="262" r:id="rId13"/>
    <p:sldId id="264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041D"/>
    <a:srgbClr val="E403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3742"/>
  </p:normalViewPr>
  <p:slideViewPr>
    <p:cSldViewPr snapToGrid="0" snapToObjects="1">
      <p:cViewPr varScale="1">
        <p:scale>
          <a:sx n="121" d="100"/>
          <a:sy n="121" d="100"/>
        </p:scale>
        <p:origin x="200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7EE6AE-761B-0749-B8FF-0DAC1AE8AE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Ordine dei Dottori Commercialisti  e degli Esperti Contabili di Palermo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22BB3A-8D30-7C4F-B814-17CA1C61F0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883B6-3EA2-4E4F-951D-3CE558EC6C8D}" type="datetime1">
              <a:rPr lang="en-GB" smtClean="0"/>
              <a:t>20/09/2021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477A4E-B294-024E-A6F3-5A12805F5C3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6EA89E-1429-9F48-A860-5A0581E63A8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64CDC-623E-194F-A545-060EDDCE0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625238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Ordine dei Dottori Commercialisti  e degli Esperti Contabili di Palermo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DB83F-3F11-A842-BECF-212552C9F9BC}" type="datetime1">
              <a:rPr lang="en-GB" smtClean="0"/>
              <a:t>20/09/2021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90DAB-D2BD-1543-BB30-DA989D920F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48591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BC204-E698-A246-A5E5-59681E2ED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1B888E-88A6-F840-8702-4368BD0402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1D8B7-8168-F445-B864-51DD1E045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87AD3-DE63-5D42-9204-42AA1C68B9E9}" type="datetime1">
              <a:rPr lang="en-GB" smtClean="0"/>
              <a:t>20/09/2021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84677-3ED4-4C4A-A4E1-7D7937ABE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B59E6-71B2-D141-A0AC-CD66B7189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906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63F7E-AF1F-4140-B712-B55A0857B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C8CC70-A779-0948-892F-97C9E944F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424A8-C352-9847-BC3B-F077B2ECE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8440B-7EB3-B749-A68D-9C7E4E7C508C}" type="datetime1">
              <a:rPr lang="en-GB" smtClean="0"/>
              <a:t>20/09/2021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0484D-A176-3B4B-A5B8-4E9BA922D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3F7FC-2242-264F-AC57-A64A8426D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52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738D5-95E4-4345-B031-064DB6163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B9D22D-5920-754E-9FB9-0D7FBB17F8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E4C17-249B-2445-9D53-6EA90B3C9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D4731-D784-8545-934B-1EC94B464E6C}" type="datetime1">
              <a:rPr lang="en-GB" smtClean="0"/>
              <a:t>20/09/2021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95286F-B46A-3D4A-AEA9-97AF941CE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33993-2EC3-7D43-856D-7B958D718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716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67792-C01A-184E-A376-5E832ACAA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88CF0-D66D-DE40-9ACF-CE3BFD66B8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4671FA-2E0D-B74A-9A27-089FF995A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91ED75-5907-4E4F-9BCA-437937A97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D00AF-DCE0-6346-88CE-18A6D2D47ADE}" type="datetime1">
              <a:rPr lang="en-GB" smtClean="0"/>
              <a:t>20/09/2021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EE7E2-F6A1-C04B-B5C7-6248DFE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60E4A-D270-6B4F-B09B-DB6CFA794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26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BE632-480B-C948-9AAA-D08F51CBE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40641C-9D56-5349-8135-729B0730C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770C76-13C6-AC41-BB5F-3CC107C6B3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EFB013-76AB-3D4A-B901-F7C859DFFB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F6F84F-E575-554B-908F-94ED0A407A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95B82A-6448-CE41-84F0-B12D2E05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A131E-1513-3742-A45F-4390241BAEAD}" type="datetime1">
              <a:rPr lang="en-GB" smtClean="0"/>
              <a:t>20/09/2021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BE587B-E17B-AC4F-AB9E-EA9A82E9E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FE3E83-2440-3D45-B4A5-E2C589ED3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312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86598-0AC4-664F-AE9C-102B3304D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8F5172-7D7F-FE4B-98C7-718A2E65C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D7B0B-9211-7744-A7C3-330BD4B98175}" type="datetime1">
              <a:rPr lang="en-GB" smtClean="0"/>
              <a:t>20/09/2021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CB2EE3-D4ED-A44A-B9B8-3AD4F9074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BECDB5-3441-1D46-A116-73E252B68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58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D0C3CC-EB5D-FB42-BA4A-0A001E0A8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4457E-9286-184F-B6D5-FFD01421CC08}" type="datetime1">
              <a:rPr lang="en-GB" smtClean="0"/>
              <a:t>20/09/2021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508DAC-E50A-A04C-ACCB-C458831D4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D535AD-9C65-1C46-8654-EAC9437A0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532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4E838-8CF1-A542-A314-2A64A6C81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CE69C-04F6-9446-91C0-F0919CC2F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9BD20C-EE65-2543-909B-89C473B1E5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5D375D-BE43-DF45-98B2-EDA95FCAB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96CC5-8F50-0E41-B989-F29C90F2B0B4}" type="datetime1">
              <a:rPr lang="en-GB" smtClean="0"/>
              <a:t>20/09/2021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DE3C37-22EB-AF4A-B24F-D7CDFF6B7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1E56B4-CB95-FA4C-A4FF-1B22D6AAE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145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7DDCE-DA64-BC40-86F2-CFF13DC55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BCD90F-ABAA-8F43-9697-54D8D18423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9B2319-168D-3040-96FB-1DAB836753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B535C9-79B1-AB4A-A60C-D2589176C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5C4F3-8713-2D4D-BFCF-408A32719A87}" type="datetime1">
              <a:rPr lang="en-GB" smtClean="0"/>
              <a:t>20/09/2021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F3E1E4-276A-5D43-A659-032EDA1A3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21B964-2B83-4846-8378-7809B2936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941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43836-85C6-054A-885E-CCD4EB4C3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18B372-9F39-6C44-9676-C77A553C21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575F4-D577-4346-8356-BB92113DF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942FD-C6CE-B240-9C46-C78D5EC18F00}" type="datetime1">
              <a:rPr lang="en-GB" smtClean="0"/>
              <a:t>20/09/2021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166E2-0D4B-EB43-8224-1A1CAB2F5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89E65-4876-4941-9B93-1DF247766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958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FF75A2-A593-CC42-9A89-7B51DCCD43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2DCB42-3061-7F46-9229-05EA216EBD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FAC13-7C9D-3940-B7C3-80A612B57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3E88-B8EE-1E45-962E-EEEA5C040FAE}" type="datetime1">
              <a:rPr lang="en-GB" smtClean="0"/>
              <a:t>20/09/2021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D42174-810A-CA46-AD68-6EC0D8ACE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C7F62-1B2E-A148-99CE-EC0F5188F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599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A3117E-4448-654F-8932-4D88882B9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41A0E-8654-3B45-9E7C-CE8730E87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597FD-66F4-884B-8D3D-33E7FC60F1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563B1-B820-DC4D-9AD9-7B53BCCEA48D}" type="datetime1">
              <a:rPr lang="en-GB" smtClean="0"/>
              <a:t>20/09/2021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8FC20-FB0C-BD4B-A753-A1010A0457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94C56B-0AE0-5144-92CE-5634C8710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1166D-256C-D149-A956-B3EF70AFA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005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BD16B-0CCE-5A4B-A7A3-402B4A2696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12796"/>
            <a:ext cx="10172700" cy="644442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 err="1">
                <a:solidFill>
                  <a:srgbClr val="C3041D"/>
                </a:solidFill>
              </a:rPr>
              <a:t>Ordine</a:t>
            </a:r>
            <a:r>
              <a:rPr lang="en-US" sz="2400" b="1" dirty="0">
                <a:solidFill>
                  <a:srgbClr val="C3041D"/>
                </a:solidFill>
              </a:rPr>
              <a:t> </a:t>
            </a:r>
            <a:r>
              <a:rPr lang="en-US" sz="2400" b="1" dirty="0" err="1">
                <a:solidFill>
                  <a:srgbClr val="C3041D"/>
                </a:solidFill>
              </a:rPr>
              <a:t>dei</a:t>
            </a:r>
            <a:r>
              <a:rPr lang="en-US" sz="2400" b="1" dirty="0">
                <a:solidFill>
                  <a:srgbClr val="C3041D"/>
                </a:solidFill>
              </a:rPr>
              <a:t> </a:t>
            </a:r>
            <a:r>
              <a:rPr lang="en-US" sz="2400" b="1" dirty="0" err="1">
                <a:solidFill>
                  <a:srgbClr val="C3041D"/>
                </a:solidFill>
              </a:rPr>
              <a:t>Dottori</a:t>
            </a:r>
            <a:r>
              <a:rPr lang="en-US" sz="2400" b="1" dirty="0">
                <a:solidFill>
                  <a:srgbClr val="C3041D"/>
                </a:solidFill>
              </a:rPr>
              <a:t> </a:t>
            </a:r>
            <a:r>
              <a:rPr lang="en-US" sz="2400" b="1" dirty="0" err="1">
                <a:solidFill>
                  <a:srgbClr val="C3041D"/>
                </a:solidFill>
              </a:rPr>
              <a:t>Commercialisti</a:t>
            </a:r>
            <a:r>
              <a:rPr lang="en-US" sz="2400" b="1" dirty="0">
                <a:solidFill>
                  <a:srgbClr val="C3041D"/>
                </a:solidFill>
              </a:rPr>
              <a:t> </a:t>
            </a:r>
            <a:r>
              <a:rPr lang="en-US" sz="2400" b="1" dirty="0" err="1">
                <a:solidFill>
                  <a:srgbClr val="C3041D"/>
                </a:solidFill>
              </a:rPr>
              <a:t>ed</a:t>
            </a:r>
            <a:r>
              <a:rPr lang="en-US" sz="2400" b="1" dirty="0">
                <a:solidFill>
                  <a:srgbClr val="C3041D"/>
                </a:solidFill>
              </a:rPr>
              <a:t> </a:t>
            </a:r>
            <a:r>
              <a:rPr lang="en-US" sz="2400" b="1" dirty="0" err="1">
                <a:solidFill>
                  <a:srgbClr val="C3041D"/>
                </a:solidFill>
              </a:rPr>
              <a:t>Esperti</a:t>
            </a:r>
            <a:r>
              <a:rPr lang="en-US" sz="2400" b="1" dirty="0">
                <a:solidFill>
                  <a:srgbClr val="C3041D"/>
                </a:solidFill>
              </a:rPr>
              <a:t> </a:t>
            </a:r>
            <a:r>
              <a:rPr lang="en-US" sz="2400" b="1" dirty="0" err="1">
                <a:solidFill>
                  <a:srgbClr val="C3041D"/>
                </a:solidFill>
              </a:rPr>
              <a:t>Contabili</a:t>
            </a:r>
            <a:r>
              <a:rPr lang="en-US" sz="2400" b="1" dirty="0">
                <a:solidFill>
                  <a:srgbClr val="C3041D"/>
                </a:solidFill>
              </a:rPr>
              <a:t> di Palermo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43E5C5-02ED-4E46-992E-D4AD59D986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00300"/>
            <a:ext cx="9144000" cy="28575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WEBINAR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Piano di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transizione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4.0 –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Un’occasione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ripartenza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per le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imprese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sz="2800" b="1" dirty="0">
                <a:solidFill>
                  <a:srgbClr val="C00000"/>
                </a:solidFill>
              </a:rPr>
              <a:t>La </a:t>
            </a:r>
            <a:r>
              <a:rPr lang="en-US" sz="2800" b="1" dirty="0" err="1">
                <a:solidFill>
                  <a:srgbClr val="C00000"/>
                </a:solidFill>
              </a:rPr>
              <a:t>Cumulabilità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degli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strumenti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agevolativi</a:t>
            </a:r>
            <a:r>
              <a:rPr lang="en-US" sz="2800" b="1" dirty="0">
                <a:solidFill>
                  <a:srgbClr val="C00000"/>
                </a:solidFill>
              </a:rPr>
              <a:t> del Piano di </a:t>
            </a:r>
            <a:r>
              <a:rPr lang="en-US" sz="2800" b="1" dirty="0" err="1">
                <a:solidFill>
                  <a:srgbClr val="C00000"/>
                </a:solidFill>
              </a:rPr>
              <a:t>Transizione</a:t>
            </a:r>
            <a:r>
              <a:rPr lang="en-US" sz="2800" b="1" dirty="0">
                <a:solidFill>
                  <a:srgbClr val="C00000"/>
                </a:solidFill>
              </a:rPr>
              <a:t> 4.0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641C4E-691D-834B-84E2-560D25E8E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4CDADE0-DF81-F54E-84B5-E57C2FA9A80F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07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5437D-3A6C-244D-99DC-2635991DA7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Il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introdotto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dall'articolo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1,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commi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184-197,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legge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27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dicembre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2019, n. 160 (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legge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Bilancio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2020) al comma 192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prevede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: </a:t>
            </a:r>
          </a:p>
          <a:p>
            <a:pPr marL="0" indent="0" algn="ctr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Il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d'imposta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è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cumulabile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abbiano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ad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oggetto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medesimi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costi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, 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condizione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tale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, tenuto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conto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anche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concorrenza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alla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formazione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reddito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base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imponibile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dell'imposta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regionale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sulle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attività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produttive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di cui al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periodo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precedente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, non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porti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al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superamento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costo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sostenuto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»</a:t>
            </a:r>
          </a:p>
          <a:p>
            <a:pPr marL="0" indent="0" algn="ctr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E8D152C-D1EC-B94C-9737-0D5F9AF6D62D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8E9C57-A8E9-F340-901F-BB93EA7D9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647A5F7-687C-4C47-BA6B-5926C0CD086C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2514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AE3DA-45F2-BA4F-AE38-4A7C01DF0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Già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avevamo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occasione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Circolare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dell’Agenzia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Entrate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4/E del 30/03/20217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dopo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avere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elencato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predecessori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cioè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super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ammortamento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iper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ammortamento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così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recita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0" indent="0" algn="ctr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“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Tali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misure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aggiungono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al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taglio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aliquote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IRES dal 27,5% al 24% 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alle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misure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già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vigenti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, 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partire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dal cd. Patent Box,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ovvero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defiscalizzazione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sia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fini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IRES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IRAP - del 50%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redditi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derivanti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dallo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sfruttamento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immateriali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quali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brevetti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industriali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marchi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d’impresa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disegni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modelli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industriali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, software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coperto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da copyright, know how,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al Sud. I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benefici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ascrivibili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tutte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le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misure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richiamate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sono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cumulabili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.” 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91D9CC-DD1D-F64B-812D-384F3A38D019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EF1951-804F-DB49-B533-AA14A0EFD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6308A09-73D4-8147-8A1F-579D49582B52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688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FA0C18-D54F-D24D-A7E6-272583C210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L’articolo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1,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Legge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n. 208 del 2015 e successive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modifiche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integrazioni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ha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istituito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CIM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) 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favore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imprese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effettuano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anche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mediante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contratto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locazione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finanziaria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nuovi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rientranti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specifiche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tipologie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destinati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strutture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produttive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ubicate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Mezzogiorno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Campania, Puglia, Basilicata, Calabria, Sicilia, Molise,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Sardegna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Abruzzo.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L’Agenzia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Entrate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risposta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n. 360 del 16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settembre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2020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riguardante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CIM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 e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ha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confermato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è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ammissibile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C646AC9-123F-EC40-BDCA-03F87EC9710B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D0D27D-6CD0-0E4A-BAC2-11CF974E4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95D04F5-B88F-0A4C-9890-9048186405C7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6832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BAABE-7E45-DB48-84B9-11B69A3DFF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Visto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/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disciplina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CIM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prevede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a determinate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condizioni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di tale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beneficio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aiuti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escludendo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espressamente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possibilità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misure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carattere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algn="just"/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Il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d'imposta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è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abbiano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ad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oggetto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medesimi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costi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purché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tenuto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anche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concorrenza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formazione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reddito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base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imponibile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dell'imposta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regionale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attività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produttive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porti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superamento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sostenuto.</a:t>
            </a:r>
          </a:p>
          <a:p>
            <a:pPr marL="0" indent="0" algn="ctr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Pertanto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relazione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CIM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è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evidenziato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relazione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medesimi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possibile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due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benefici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condizione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tale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porti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superamento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sostenuto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l'investimento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algn="just"/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FAE949-DD19-C149-9D21-A3543009713F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68C5EB-CE75-B440-B234-657AF444AA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F1A87F2-6BBB-7F4B-9749-12858B5F3448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489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A1F9A-4D6E-AD4D-8F51-388B9B612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Il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d'imposta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Sisma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centro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Italia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è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introdotto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dall'articolo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18-quater del DL n. 8 del 2017,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ha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esteso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disciplina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d'imposta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Mezzogiorno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per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strutture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produttive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ubicate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Comuni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Lazio, Umbria, Marche e Abruzzo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colpiti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eventi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sismici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succedutisi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dal 24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agosto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2016.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Nonostante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comma 2 del citato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articolo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18-quater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rinvia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quanto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compatibili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disposizioni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previste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dal CIM,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tema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decisione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Commissione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Europea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 C (2018) 1661 final del 6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aprile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2018, al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paragrafo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23)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prevede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può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essere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nessun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anche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minimis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ricevuto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medesime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spese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07B9E35-177D-4B40-B5DA-4768FF393656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FA946B-9470-5648-8930-9CBAD0AE4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28F75D-FE30-A54C-A0B8-DABF0606520F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5218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0FBF8-3C7B-3F41-937E-21C579B07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L’Agenzia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Entrate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evidenzia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però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Risposta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n. 157 del 5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Marzo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2021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disciplina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sisma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centro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Italia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seppur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escluda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ben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identificate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esclude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espressamente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possibilità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misure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carattere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Tenuto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introdotto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legge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Bilancio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2020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è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misura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carattere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ritiene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le due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siano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limite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sostenuto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l'investimento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CE27AD6-9432-4A49-B126-16721B605809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282858-EF94-B742-BBEF-F185FCFCA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F506450-8C1E-704C-8D02-E54A0855E560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372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7CF558-6B03-B24B-A519-38E0E1698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Legge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Bilancio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2021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riconosce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d’imposta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nuovi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anche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imprenditori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agricoli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producono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reddito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imponibile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sensi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dell’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articolo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32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TUIR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quindi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reddito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determinato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base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catastale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 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comparto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agricolo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contributi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comunitari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PAC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tramite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 PSR)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nazionali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Molte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esposte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avallando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d’imposta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previste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Piani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Sviluppo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Rurali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(PSR). 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Per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esempio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Lombardia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nota n. 89227 del 24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aprile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2020 ha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affermato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avendo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natura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essendo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rivolto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generalità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imprese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poteva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essere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contributi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PSR.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5306E94-41CD-CA4F-ACCA-1D6824CC9D06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01ED49-E5C9-3C4B-A23A-C1C36F1F67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EFD28DD-7B05-9E47-AFED-4932F14613DC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375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A40B5-2232-044A-BB36-9EA2A4DD9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1373"/>
            <a:ext cx="10515600" cy="468559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Commissione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Europea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richiesta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Siciliana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merito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possibilità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contributi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PSR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nazionali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loro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legame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aliquote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massime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previste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dall’allegato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II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regolamento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UE n. 1305/2013, ha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risposto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la nota ARES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confermando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configurabilità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come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ma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sostenendo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altresì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programma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sviluppo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rurale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introduce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aliquote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sostegno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massime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vincolanti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possono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essere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superate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alcun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caso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percentuale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massima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stabilita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dal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regolamento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considera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qualsiasi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contributo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pubblico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quale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è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anche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esenzione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dall’onere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fiscale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rappresenta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comunque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un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sostegno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pubblico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 </a:t>
            </a:r>
          </a:p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Commissione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ha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concluso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sostenendo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previste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dal PSR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possono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essere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cumulate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ma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limite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dell’allegato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II al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regolamento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particolare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immobilizzazioni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materiali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40%,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maggiorabile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20% per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giovani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agricoltori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e del 50% per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regioni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sviluppate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Quindi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in base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circostanze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riscontrano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esigui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margini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C77AFE4-4C7C-6142-A948-67DC5E03A893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6FA407-BD00-4D40-A78F-FF809D3C5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CDEF9C3-095A-1B4B-96BC-7E8EE2943A13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2687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2AB202-50D8-0143-A76F-ADA9B3248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La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Conferenza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Regionale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dei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Dottori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Commercialisti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ed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Esperti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Contabili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Regione</a:t>
            </a:r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u="sng" dirty="0" err="1">
                <a:solidFill>
                  <a:schemeClr val="accent1">
                    <a:lumMod val="75000"/>
                  </a:schemeClr>
                </a:solidFill>
              </a:rPr>
              <a:t>Siciliana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ha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formalmente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dissentito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la nota Ares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pubblicando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Quaderno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Studio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Commissione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Finanza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19/03/2021,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adducendo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d’imposta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è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una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Misura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cosi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̀ come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tra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l’altro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confermato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dalla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Risoluzione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ADE 151/2021;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lo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stesso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è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quindi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cumulabile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siano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Aiuti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tra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queste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con le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misure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del “PSR”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misura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persegue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obiettivi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Politica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Economica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, non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applicano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limiti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fissati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dall’Allegato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II del Reg. 1305/2013.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L’unico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limite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avuto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riguardo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al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vantaggio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derivante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dalla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neutralita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̀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sulle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imposte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del citato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, è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rappresentato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dal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costo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totale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dell’investimento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CF42BB-C350-F342-B536-1A0C38EFDC15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9191B9-5211-FD4D-9C86-10027017D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5E153CE-0301-BE46-B704-048478073B9D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5C542D56-F2EB-1E41-8219-4E6AB33FF101}"/>
              </a:ext>
            </a:extLst>
          </p:cNvPr>
          <p:cNvSpPr txBox="1"/>
          <p:nvPr/>
        </p:nvSpPr>
        <p:spPr>
          <a:xfrm>
            <a:off x="5500031" y="895353"/>
            <a:ext cx="1030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…..</a:t>
            </a:r>
          </a:p>
        </p:txBody>
      </p:sp>
    </p:spTree>
    <p:extLst>
      <p:ext uri="{BB962C8B-B14F-4D97-AF65-F5344CB8AC3E}">
        <p14:creationId xmlns:p14="http://schemas.microsoft.com/office/powerpoint/2010/main" val="1265937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32119-0A3B-4D40-A5B0-A470F375D5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fontAlgn="base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 fontAlgn="base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 fontAlgn="base"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sancire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definitivamente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cumulabilità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d’imposta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investimenti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beni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strumentali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l’Agenzia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Entrate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con la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Risposta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n. 75 del 2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Febbraio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2021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riporta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le diverse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misure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risultano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cumulabili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nel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limite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massimo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costo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sostenuto, 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condizione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disciplina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escluda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espressamente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la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possibilità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 algn="just" fontAlgn="base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5CF8EC1-2D7A-6E40-8DFE-D08C52AFD92A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463575-9461-6E40-B33D-3EA1F2F6D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D77A38C-A496-AD4B-8678-17D56DAB7E55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9670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2D509-1DFC-6547-B16D-D93BEB8748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9903"/>
            <a:ext cx="10515600" cy="448705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possibilità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per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imprese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un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fatturato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fino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 5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mln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euro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utilizzare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credito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d'imposta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unica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rata,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potrebbe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essere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cumulabile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 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bonus. </a:t>
            </a:r>
          </a:p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Questo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potrebbe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desumere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combinato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disposizioni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contenute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nuova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legge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Bilancio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quanto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previsto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dall'art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107,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paragrafo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1, del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trattato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funzionamento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dell'Unione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europea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ambito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 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aiuti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Il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principio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selettività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discerne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casi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cui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concessione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contrasta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principi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“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alterazione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i="1" dirty="0" err="1">
                <a:solidFill>
                  <a:schemeClr val="accent1">
                    <a:lumMod val="75000"/>
                  </a:schemeClr>
                </a:solidFill>
              </a:rPr>
              <a:t>concorrenza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”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rimanendo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quindi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nell’ambito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fiscalità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nazionale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parole,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considerati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selettivi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incentivi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portata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meramente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ed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effettivamente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accessibili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tutte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le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imprese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operano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membro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fornendo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tal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modo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guida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generale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su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tutti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aspetti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definizione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“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”. 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FB5C288-DD15-394B-9F10-36811BF4CA93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D210AD-C20E-6348-B268-F611E5647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F81AC06-08C0-DD4E-B790-3887CB8D0454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3FBFE4F-CD2D-1645-B861-9217628404A1}"/>
              </a:ext>
            </a:extLst>
          </p:cNvPr>
          <p:cNvSpPr txBox="1"/>
          <p:nvPr/>
        </p:nvSpPr>
        <p:spPr>
          <a:xfrm>
            <a:off x="4405972" y="992738"/>
            <a:ext cx="3218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Spunto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riflessione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….</a:t>
            </a:r>
          </a:p>
        </p:txBody>
      </p:sp>
    </p:spTree>
    <p:extLst>
      <p:ext uri="{BB962C8B-B14F-4D97-AF65-F5344CB8AC3E}">
        <p14:creationId xmlns:p14="http://schemas.microsoft.com/office/powerpoint/2010/main" val="3878474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2C125E-E2F6-0D48-8252-8E74C10BC0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Orientamento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consolidato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0" indent="0" algn="just">
              <a:buNone/>
            </a:pP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qualora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“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l'aiuto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indirizzi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o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più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beneficiari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particolari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previamente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definiti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ma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sia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soggetto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ad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serie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criteri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obiettivi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applicazione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quali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potrà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essere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concesso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nell'ambito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stanziamento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globale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predeterminato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bilancio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a un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numero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indefinito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beneficiari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identificati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origine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basta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infatti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mettere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discussione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carattere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selettivo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della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misura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”.</a:t>
            </a:r>
          </a:p>
          <a:p>
            <a:pPr marL="0" indent="0" algn="just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Per cui, la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possibilità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utilizzare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bonus in un solo anno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potrebbe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configurarsi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come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una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sorta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“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agevolazione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</a:rPr>
              <a:t>selettiva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” non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potendo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conseguenza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, fare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cumulo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con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altre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agevolazioni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qualora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queste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saturino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il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tetto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massimo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ottenibile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come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aiuto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GB" dirty="0" err="1">
                <a:solidFill>
                  <a:schemeClr val="accent1">
                    <a:lumMod val="75000"/>
                  </a:schemeClr>
                </a:solidFill>
              </a:rPr>
              <a:t>Stato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A781CB7-9BB8-C64E-8A02-162399E397DF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99F9ED-101A-0F41-A602-6D3961D9A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3763BB-5ABF-0745-942B-79B32208305B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9578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39853F-BC6E-BF44-96C9-88249DD8A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1925" y="2034382"/>
            <a:ext cx="6457950" cy="300355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Grazie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per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l’opportunità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!</a:t>
            </a:r>
          </a:p>
          <a:p>
            <a:pPr marL="0" indent="0" algn="ctr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Valentina La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Bruzzo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Dottore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Commercialista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e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Revisore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legale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Via U. Boccioni 222 – Palermo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Email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valentina.labruzzo@gmail.com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Tel. 3282245573</a:t>
            </a:r>
          </a:p>
          <a:p>
            <a:pPr marL="0" indent="0" algn="ctr">
              <a:buNone/>
            </a:pP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BB2BE7B-952E-3240-9D57-64CEDC7DD1C9}"/>
              </a:ext>
            </a:extLst>
          </p:cNvPr>
          <p:cNvSpPr txBox="1">
            <a:spLocks/>
          </p:cNvSpPr>
          <p:nvPr/>
        </p:nvSpPr>
        <p:spPr>
          <a:xfrm>
            <a:off x="1828800" y="112796"/>
            <a:ext cx="10172700" cy="644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>
                <a:solidFill>
                  <a:srgbClr val="C3041D"/>
                </a:solidFill>
              </a:rPr>
              <a:t>Ordine dei Dottori Commercialisti ed Esperti Contabili di Palermo</a:t>
            </a:r>
            <a:endParaRPr lang="en-US" sz="2400" b="1" dirty="0">
              <a:solidFill>
                <a:srgbClr val="C3041D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CDBAD1-7591-D344-897A-78E9A87B5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54686"/>
            <a:ext cx="1436687" cy="143668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AF2811D-FEB3-1040-9C0F-A4C7F93838D2}"/>
              </a:ext>
            </a:extLst>
          </p:cNvPr>
          <p:cNvCxnSpPr>
            <a:cxnSpLocks/>
          </p:cNvCxnSpPr>
          <p:nvPr/>
        </p:nvCxnSpPr>
        <p:spPr>
          <a:xfrm>
            <a:off x="814388" y="6315078"/>
            <a:ext cx="10401300" cy="0"/>
          </a:xfrm>
          <a:prstGeom prst="line">
            <a:avLst/>
          </a:prstGeom>
          <a:ln>
            <a:solidFill>
              <a:srgbClr val="C30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3AE2C09D-D4C7-D742-89CD-EB087D38B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8" y="2400302"/>
            <a:ext cx="2271712" cy="227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17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1114</Words>
  <Application>Microsoft Macintosh PowerPoint</Application>
  <PresentationFormat>Widescreen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Ordine dei Dottori Commercialisti ed Esperti Contabili di Palermo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Valentina La Bruzzo</dc:creator>
  <cp:lastModifiedBy>Valentina La Bruzzo</cp:lastModifiedBy>
  <cp:revision>35</cp:revision>
  <cp:lastPrinted>2021-09-19T16:02:23Z</cp:lastPrinted>
  <dcterms:created xsi:type="dcterms:W3CDTF">2021-09-18T12:31:14Z</dcterms:created>
  <dcterms:modified xsi:type="dcterms:W3CDTF">2021-09-20T06:52:21Z</dcterms:modified>
</cp:coreProperties>
</file>