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338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187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439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403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825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903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803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2751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00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234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97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5A2B8-1117-43AE-9CD2-93A19BBEB326}" type="datetimeFigureOut">
              <a:rPr lang="it-IT" smtClean="0"/>
              <a:t>17/10/2016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AAEC9-3131-4ED7-891A-C4BDC2CE15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294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027" y="195084"/>
            <a:ext cx="5995747" cy="6662916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019810" y="2273444"/>
            <a:ext cx="568036" cy="490538"/>
          </a:xfrm>
        </p:spPr>
        <p:txBody>
          <a:bodyPr/>
          <a:lstStyle/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67993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9873" y="33121"/>
            <a:ext cx="10505209" cy="1572195"/>
          </a:xfrm>
          <a:noFill/>
        </p:spPr>
        <p:txBody>
          <a:bodyPr>
            <a:normAutofit fontScale="90000"/>
          </a:bodyPr>
          <a:lstStyle/>
          <a:p>
            <a:pPr marL="0" indent="0"/>
            <a:r>
              <a:rPr lang="it-IT" sz="1600" b="1" dirty="0" smtClean="0"/>
              <a:t>                                                                         </a:t>
            </a:r>
            <a:br>
              <a:rPr lang="it-IT" sz="1600" b="1" dirty="0" smtClean="0"/>
            </a:b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                                                                      Art</a:t>
            </a:r>
            <a:r>
              <a:rPr lang="it-IT" sz="1600" b="1" dirty="0"/>
              <a:t>. 104-ter. 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L.F.Programma</a:t>
            </a:r>
            <a:r>
              <a:rPr lang="it-IT" sz="1600" b="1" dirty="0" smtClean="0"/>
              <a:t> </a:t>
            </a:r>
            <a:r>
              <a:rPr lang="it-IT" sz="1600" b="1" dirty="0"/>
              <a:t>di liquidazione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b="1" dirty="0"/>
              <a:t>         </a:t>
            </a:r>
            <a:r>
              <a:rPr lang="it-IT" sz="1600" b="1" dirty="0" smtClean="0"/>
              <a:t>                                                   NOVITA’  </a:t>
            </a:r>
            <a:r>
              <a:rPr lang="it-IT" sz="1600" b="1" dirty="0"/>
              <a:t>INTRODOTTE DAL D.L. 27 GIUGNO </a:t>
            </a:r>
            <a:r>
              <a:rPr lang="it-IT" sz="1600" b="1" dirty="0" smtClean="0"/>
              <a:t>2015    N</a:t>
            </a:r>
            <a:r>
              <a:rPr lang="it-IT" sz="1600" b="1" dirty="0"/>
              <a:t>. </a:t>
            </a:r>
            <a:r>
              <a:rPr lang="it-IT" sz="1600" b="1" dirty="0" smtClean="0"/>
              <a:t>83</a:t>
            </a:r>
            <a:br>
              <a:rPr lang="it-IT" sz="1600" b="1" dirty="0" smtClean="0"/>
            </a:b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                                                             ENTRO 60 GIORNI DALLA REDAZIONE DELL’INVENTARIO</a:t>
            </a:r>
            <a:br>
              <a:rPr lang="it-IT" sz="1600" b="1" dirty="0" smtClean="0"/>
            </a:br>
            <a:r>
              <a:rPr lang="it-IT" sz="1600" b="1" dirty="0"/>
              <a:t> </a:t>
            </a:r>
            <a:r>
              <a:rPr lang="it-IT" sz="1600" b="1" dirty="0" smtClean="0"/>
              <a:t>                                                        E NON OLTRE 180 GIORNI DALLA SENTENZA DI FALLIMENTO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 smtClean="0"/>
              <a:t>                    </a:t>
            </a:r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2166505" y="1865025"/>
            <a:ext cx="3236768" cy="734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>
            <a:off x="2473037" y="1819203"/>
            <a:ext cx="2982191" cy="1797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4771159" y="1895836"/>
            <a:ext cx="604404" cy="1566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375563" y="1865025"/>
            <a:ext cx="1629640" cy="1751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5375563" y="1865025"/>
            <a:ext cx="3781424" cy="1633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5403273" y="1865025"/>
            <a:ext cx="3955471" cy="514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72736" y="1288473"/>
            <a:ext cx="1911929" cy="1517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Opportunità disporre esercizio provvisorio o affitto dell’azienda o rami di essa 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226870" y="3699164"/>
            <a:ext cx="2311976" cy="1236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Cessione in blocco dell'Azienza o rami di essa </a:t>
            </a:r>
            <a:endParaRPr lang="it-IT" dirty="0"/>
          </a:p>
        </p:txBody>
      </p:sp>
      <p:sp>
        <p:nvSpPr>
          <p:cNvPr id="26" name="Rettangolo 25"/>
          <p:cNvSpPr/>
          <p:nvPr/>
        </p:nvSpPr>
        <p:spPr>
          <a:xfrm>
            <a:off x="3117273" y="3654786"/>
            <a:ext cx="2286000" cy="1249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Proposte di concordato</a:t>
            </a:r>
            <a:endParaRPr lang="it-IT" dirty="0"/>
          </a:p>
        </p:txBody>
      </p:sp>
      <p:sp>
        <p:nvSpPr>
          <p:cNvPr id="27" name="Rettangolo 26"/>
          <p:cNvSpPr/>
          <p:nvPr/>
        </p:nvSpPr>
        <p:spPr>
          <a:xfrm>
            <a:off x="6005945" y="3699164"/>
            <a:ext cx="2015837" cy="1163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Azioni esperibili</a:t>
            </a:r>
          </a:p>
          <a:p>
            <a:pPr algn="ctr"/>
            <a:r>
              <a:rPr lang="it-IT" dirty="0" smtClean="0"/>
              <a:t>(revocatorie o recupero crediti)</a:t>
            </a:r>
            <a:endParaRPr lang="it-IT" dirty="0"/>
          </a:p>
        </p:txBody>
      </p:sp>
      <p:sp>
        <p:nvSpPr>
          <p:cNvPr id="28" name="Rettangolo 27"/>
          <p:cNvSpPr/>
          <p:nvPr/>
        </p:nvSpPr>
        <p:spPr>
          <a:xfrm>
            <a:off x="8795905" y="3654786"/>
            <a:ext cx="1901536" cy="1184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Condizioni di vendita dei cespiti</a:t>
            </a:r>
            <a:endParaRPr lang="it-IT" dirty="0"/>
          </a:p>
        </p:txBody>
      </p:sp>
      <p:sp>
        <p:nvSpPr>
          <p:cNvPr id="29" name="Rettangolo 28"/>
          <p:cNvSpPr/>
          <p:nvPr/>
        </p:nvSpPr>
        <p:spPr>
          <a:xfrm>
            <a:off x="9637568" y="1904730"/>
            <a:ext cx="2119746" cy="1163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Termini della liquidazione </a:t>
            </a:r>
            <a:endParaRPr lang="it-IT" dirty="0"/>
          </a:p>
        </p:txBody>
      </p:sp>
      <p:sp>
        <p:nvSpPr>
          <p:cNvPr id="37" name="Freccia in giù 36"/>
          <p:cNvSpPr/>
          <p:nvPr/>
        </p:nvSpPr>
        <p:spPr>
          <a:xfrm>
            <a:off x="5375563" y="808461"/>
            <a:ext cx="45719" cy="33453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8620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8536" y="228601"/>
            <a:ext cx="10595264" cy="1462088"/>
          </a:xfrm>
        </p:spPr>
        <p:txBody>
          <a:bodyPr>
            <a:normAutofit fontScale="90000"/>
          </a:bodyPr>
          <a:lstStyle/>
          <a:p>
            <a:r>
              <a:rPr lang="it-IT" sz="1400" b="1" dirty="0"/>
              <a:t/>
            </a:r>
            <a:br>
              <a:rPr lang="it-IT" sz="1400" b="1" dirty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/>
            </a:r>
            <a:br>
              <a:rPr lang="it-IT" sz="1400" b="1" dirty="0" smtClean="0"/>
            </a:br>
            <a:r>
              <a:rPr lang="it-IT" sz="1400" b="1" dirty="0" smtClean="0"/>
              <a:t>                                                                                                         </a:t>
            </a:r>
            <a:r>
              <a:rPr lang="it-IT" sz="1400" b="1" dirty="0"/>
              <a:t>Art. 107. </a:t>
            </a:r>
            <a:r>
              <a:rPr lang="it-IT" sz="1400" b="1" smtClean="0"/>
              <a:t>L.F. Modalità </a:t>
            </a:r>
            <a:r>
              <a:rPr lang="it-IT" sz="1400" b="1" dirty="0"/>
              <a:t>delle vendite</a:t>
            </a:r>
            <a:br>
              <a:rPr lang="it-IT" sz="1400" b="1" dirty="0"/>
            </a:br>
            <a:r>
              <a:rPr lang="it-IT" sz="1400" b="1" dirty="0"/>
              <a:t>     </a:t>
            </a:r>
            <a:r>
              <a:rPr lang="it-IT" sz="1400" b="1" dirty="0" smtClean="0"/>
              <a:t>                                                                               NOVITA</a:t>
            </a:r>
            <a:r>
              <a:rPr lang="it-IT" sz="1400" b="1" dirty="0"/>
              <a:t>’  INTRODOTTE DAL D.L. 27 GIUGNO 2015    N. 83</a:t>
            </a:r>
            <a:br>
              <a:rPr lang="it-IT" sz="1400" b="1" dirty="0"/>
            </a:br>
            <a:r>
              <a:rPr lang="it-IT" sz="1400" b="1" dirty="0"/>
              <a:t/>
            </a:r>
            <a:br>
              <a:rPr lang="it-IT" sz="1400" b="1" dirty="0"/>
            </a:br>
            <a:r>
              <a:rPr lang="it-IT" sz="1400" b="1" dirty="0" smtClean="0"/>
              <a:t>                                                   </a:t>
            </a:r>
            <a:br>
              <a:rPr lang="it-IT" sz="1400" b="1" dirty="0" smtClean="0"/>
            </a:br>
            <a:r>
              <a:rPr lang="it-IT" sz="1400" b="1" dirty="0" smtClean="0"/>
              <a:t>                                                                AFFIDARE </a:t>
            </a:r>
            <a:r>
              <a:rPr lang="it-IT" sz="1400" b="1" dirty="0"/>
              <a:t>A SOGGETTI SPECIALIZZATI ATTIVITA’ DI LIQUIDAZIONE </a:t>
            </a:r>
            <a:r>
              <a:rPr lang="it-IT" sz="1400" b="1" dirty="0" smtClean="0"/>
              <a:t>DELL’ATTIVO</a:t>
            </a:r>
            <a:br>
              <a:rPr lang="it-IT" sz="1400" b="1" dirty="0" smtClean="0"/>
            </a:br>
            <a:r>
              <a:rPr lang="it-IT" sz="1400" b="1" dirty="0" smtClean="0"/>
              <a:t>                                                                                        POSSIBILITA’ DI VENDITE RATEIZZATE – MASSIMO  12 MESI</a:t>
            </a:r>
            <a:r>
              <a:rPr lang="it-IT" sz="1400" b="1" dirty="0"/>
              <a:t/>
            </a:r>
            <a:br>
              <a:rPr lang="it-IT" sz="1400" b="1" dirty="0"/>
            </a:br>
            <a:r>
              <a:rPr lang="it-IT" sz="1400" b="1" dirty="0" smtClean="0"/>
              <a:t>                                                                </a:t>
            </a:r>
            <a:r>
              <a:rPr lang="it-IT" sz="1400" b="1" dirty="0"/>
              <a:t/>
            </a:r>
            <a:br>
              <a:rPr lang="it-IT" sz="1400" b="1" dirty="0"/>
            </a:br>
            <a:r>
              <a:rPr lang="it-IT" sz="1400" b="1" dirty="0" smtClean="0"/>
              <a:t>                                                                                         </a:t>
            </a:r>
            <a:endParaRPr lang="it-IT" sz="1400" b="1" dirty="0"/>
          </a:p>
        </p:txBody>
      </p:sp>
      <p:sp>
        <p:nvSpPr>
          <p:cNvPr id="11" name="Freccia in giù 10"/>
          <p:cNvSpPr/>
          <p:nvPr/>
        </p:nvSpPr>
        <p:spPr>
          <a:xfrm>
            <a:off x="5559136" y="852055"/>
            <a:ext cx="249382" cy="342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1153391" y="2088573"/>
            <a:ext cx="3408218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PUBBLICITA’ ALMENO 30 GIORNI PRIMA DELLA GARA </a:t>
            </a:r>
            <a:endParaRPr lang="it-IT" dirty="0"/>
          </a:p>
        </p:txBody>
      </p:sp>
      <p:sp>
        <p:nvSpPr>
          <p:cNvPr id="13" name="Ovale 12"/>
          <p:cNvSpPr/>
          <p:nvPr/>
        </p:nvSpPr>
        <p:spPr>
          <a:xfrm>
            <a:off x="4364182" y="3345873"/>
            <a:ext cx="3293918" cy="11014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ARTICOLI 529 E SEGUENTI C.P.C. OVE  COMPATIBILI</a:t>
            </a:r>
            <a:endParaRPr lang="it-IT" dirty="0"/>
          </a:p>
        </p:txBody>
      </p:sp>
      <p:sp>
        <p:nvSpPr>
          <p:cNvPr id="14" name="Ovale 13"/>
          <p:cNvSpPr/>
          <p:nvPr/>
        </p:nvSpPr>
        <p:spPr>
          <a:xfrm>
            <a:off x="7980218" y="4571999"/>
            <a:ext cx="2597727" cy="13716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NOTIFICA DELL’AVVISO DI VENDITA AI CREDITORI ISCRITTI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88724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400" b="1" dirty="0" smtClean="0"/>
              <a:t>   Art</a:t>
            </a:r>
            <a:r>
              <a:rPr lang="it-IT" sz="2400" b="1" dirty="0"/>
              <a:t>. 108</a:t>
            </a:r>
            <a:r>
              <a:rPr lang="it-IT" sz="2400" b="1" dirty="0" smtClean="0"/>
              <a:t>. L.F.POTERI </a:t>
            </a:r>
            <a:r>
              <a:rPr lang="it-IT" sz="2400" b="1" dirty="0"/>
              <a:t>DEL GIUDICE </a:t>
            </a:r>
            <a:r>
              <a:rPr lang="it-IT" sz="2400" b="1" dirty="0" smtClean="0"/>
              <a:t>DELEGATO</a:t>
            </a:r>
            <a:endParaRPr lang="it-IT" sz="13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506682"/>
            <a:ext cx="10515600" cy="4670281"/>
          </a:xfrm>
        </p:spPr>
        <p:txBody>
          <a:bodyPr/>
          <a:lstStyle/>
          <a:p>
            <a:endParaRPr lang="it-IT" dirty="0"/>
          </a:p>
          <a:p>
            <a:endParaRPr lang="it-IT" dirty="0"/>
          </a:p>
        </p:txBody>
      </p:sp>
      <p:cxnSp>
        <p:nvCxnSpPr>
          <p:cNvPr id="5" name="Connettore 2 4"/>
          <p:cNvCxnSpPr>
            <a:stCxn id="3" idx="0"/>
          </p:cNvCxnSpPr>
          <p:nvPr/>
        </p:nvCxnSpPr>
        <p:spPr>
          <a:xfrm flipH="1">
            <a:off x="2296391" y="1506682"/>
            <a:ext cx="3799609" cy="1735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>
            <a:stCxn id="3" idx="0"/>
          </p:cNvCxnSpPr>
          <p:nvPr/>
        </p:nvCxnSpPr>
        <p:spPr>
          <a:xfrm>
            <a:off x="6096000" y="1506682"/>
            <a:ext cx="1884218" cy="1631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arrotondato 7"/>
          <p:cNvSpPr/>
          <p:nvPr/>
        </p:nvSpPr>
        <p:spPr>
          <a:xfrm>
            <a:off x="1309255" y="3449782"/>
            <a:ext cx="2410690" cy="2140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SOSPENSIONE DELLE OPERAZIONI DI VENDITA </a:t>
            </a:r>
            <a:endParaRPr lang="it-IT" dirty="0"/>
          </a:p>
        </p:txBody>
      </p:sp>
      <p:sp>
        <p:nvSpPr>
          <p:cNvPr id="9" name="Rettangolo arrotondato 8"/>
          <p:cNvSpPr/>
          <p:nvPr/>
        </p:nvSpPr>
        <p:spPr>
          <a:xfrm>
            <a:off x="7284027" y="3314700"/>
            <a:ext cx="2753591" cy="1995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EMISSIONE DECRETO DI TRASFERIMENTO E ORDINE DI CANCELLAZIONE DELLE </a:t>
            </a:r>
            <a:r>
              <a:rPr lang="it-IT" dirty="0" smtClean="0"/>
              <a:t>FORMALITA’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922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7755" y="838489"/>
            <a:ext cx="10574481" cy="5499966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84865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88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                                                                                                                                                  Art. 104-ter.  L.F.Programma di liquidazione                                                              NOVITA’  INTRODOTTE DAL D.L. 27 GIUGNO 2015    N. 83                                                                ENTRO 60 GIORNI DALLA REDAZIONE DELL’INVENTARIO                                                          E NON OLTRE 180 GIORNI DALLA SENTENZA DI FALLIMENTO  </vt:lpstr>
      <vt:lpstr>                                                                                                            Art. 107. L.F. Modalità delle vendite                                                                                     NOVITA’  INTRODOTTE DAL D.L. 27 GIUGNO 2015    N. 83                                                                                                                      AFFIDARE A SOGGETTI SPECIALIZZATI ATTIVITA’ DI LIQUIDAZIONE DELL’ATTIVO                                                                                         POSSIBILITA’ DI VENDITE RATEIZZATE – MASSIMO  12 MESI                                                                                                                                                           </vt:lpstr>
      <vt:lpstr>   Art. 108. L.F.POTERI DEL GIUDICE DELEGATO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Sabrina</dc:creator>
  <cp:lastModifiedBy>Sabrina</cp:lastModifiedBy>
  <cp:revision>39</cp:revision>
  <dcterms:created xsi:type="dcterms:W3CDTF">2016-10-05T14:30:09Z</dcterms:created>
  <dcterms:modified xsi:type="dcterms:W3CDTF">2016-10-17T14:10:03Z</dcterms:modified>
</cp:coreProperties>
</file>